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5" r:id="rId2"/>
    <p:sldId id="333" r:id="rId3"/>
    <p:sldId id="334" r:id="rId4"/>
    <p:sldId id="336" r:id="rId5"/>
    <p:sldId id="348" r:id="rId6"/>
    <p:sldId id="347" r:id="rId7"/>
    <p:sldId id="349" r:id="rId8"/>
    <p:sldId id="350" r:id="rId9"/>
    <p:sldId id="335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3B0"/>
    <a:srgbClr val="FCA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2" autoAdjust="0"/>
    <p:restoredTop sz="71961" autoAdjust="0"/>
  </p:normalViewPr>
  <p:slideViewPr>
    <p:cSldViewPr snapToGrid="0">
      <p:cViewPr varScale="1">
        <p:scale>
          <a:sx n="80" d="100"/>
          <a:sy n="80" d="100"/>
        </p:scale>
        <p:origin x="93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itdfleprd03\callcntr$\Managers\Report\2021\City%20Council\Waterways%20commision%20compar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111467957762499E-2"/>
          <c:y val="4.0924792905509919E-2"/>
          <c:w val="0.95537263608848022"/>
          <c:h val="0.84428556697487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FY2020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Unusual Dead Fish</c:v>
                </c:pt>
                <c:pt idx="1">
                  <c:v>Water</c:v>
                </c:pt>
                <c:pt idx="2">
                  <c:v>Ramps &amp; Docks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4</c:v>
                </c:pt>
                <c:pt idx="1">
                  <c:v>90</c:v>
                </c:pt>
                <c:pt idx="2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A-4E7C-AD0B-B2ABF9D0A20C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FY2021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Sheet2!$B$1:$D$1</c:f>
              <c:strCache>
                <c:ptCount val="3"/>
                <c:pt idx="0">
                  <c:v>Unusual Dead Fish</c:v>
                </c:pt>
                <c:pt idx="1">
                  <c:v>Water</c:v>
                </c:pt>
                <c:pt idx="2">
                  <c:v>Ramps &amp; Docks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9</c:v>
                </c:pt>
                <c:pt idx="1">
                  <c:v>27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A-4E7C-AD0B-B2ABF9D0A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252496"/>
        <c:axId val="762253808"/>
      </c:barChart>
      <c:catAx>
        <c:axId val="76225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253808"/>
        <c:crosses val="autoZero"/>
        <c:auto val="1"/>
        <c:lblAlgn val="ctr"/>
        <c:lblOffset val="100"/>
        <c:noMultiLvlLbl val="0"/>
      </c:catAx>
      <c:valAx>
        <c:axId val="76225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25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3DFA0-E1B2-43DA-B9AD-DCA5B8A6E02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E8344-2005-4721-AA3D-2C11FE92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2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8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MyJax is more than a call center in addition to answering phone calls, we respond to emails, assist in</a:t>
            </a:r>
            <a:r>
              <a:rPr lang="en-US" baseline="0" dirty="0"/>
              <a:t> person customers at the St James Information desk and in our office at Ed Ball, </a:t>
            </a:r>
            <a:r>
              <a:rPr lang="en-US" dirty="0"/>
              <a:t> post public notices in both locations, respond</a:t>
            </a:r>
            <a:r>
              <a:rPr lang="en-US" baseline="0" dirty="0"/>
              <a:t> to </a:t>
            </a:r>
            <a:r>
              <a:rPr lang="en-US" dirty="0"/>
              <a:t>email requests, work online</a:t>
            </a:r>
            <a:r>
              <a:rPr lang="en-US" baseline="0" dirty="0"/>
              <a:t> service requests, coordinate the completion of </a:t>
            </a:r>
            <a:r>
              <a:rPr lang="en-US" dirty="0"/>
              <a:t>Public Records Requests, Schedule emergency financial assistance appoints and in</a:t>
            </a:r>
            <a:r>
              <a:rPr lang="en-US" baseline="0" dirty="0"/>
              <a:t> May we started a </a:t>
            </a:r>
            <a:r>
              <a:rPr lang="en-US" dirty="0"/>
              <a:t>Chat pilot program Wednesday &amp; Thursday 10 am – 3 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fastest way to report issues is using one of our online portals.  </a:t>
            </a:r>
          </a:p>
          <a:p>
            <a:endParaRPr lang="en-US" dirty="0"/>
          </a:p>
          <a:p>
            <a:r>
              <a:rPr lang="en-US" dirty="0"/>
              <a:t>When customers created an account they will receive updates on their service requests.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7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Customer Service Representative answers the phone and provides a one-on-one personal service.</a:t>
            </a:r>
          </a:p>
          <a:p>
            <a:r>
              <a:rPr lang="en-US" dirty="0"/>
              <a:t>They acknowledge the customer’s concerns and answer questions.</a:t>
            </a:r>
          </a:p>
          <a:p>
            <a:endParaRPr lang="en-US" baseline="0" dirty="0"/>
          </a:p>
          <a:p>
            <a:r>
              <a:rPr lang="en-US" dirty="0"/>
              <a:t>Using over 2,000 Guides/Knowledge Base articles an interview is conducted.   The customer’s responses to the interview determines how the service request is routed and the information given to the customer.    </a:t>
            </a:r>
          </a:p>
          <a:p>
            <a:endParaRPr lang="en-US" baseline="0" dirty="0"/>
          </a:p>
          <a:p>
            <a:r>
              <a:rPr lang="en-US" baseline="0" dirty="0"/>
              <a:t>Once the service request is created in the system it is routed to the responsible division to act and follow-up.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6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currently 3 service request types specific to waterways.  Ramps &amp; Docks, Water Requests and Unusual Dead Fish.  When we receive calls related to these items we complete the interview, submit the service request that routes to the responsible area.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3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two year</a:t>
            </a:r>
            <a:r>
              <a:rPr lang="en-US" baseline="0" dirty="0"/>
              <a:t> comparison of Waterway service requests.  So far this year we have submitted 400 Ramp &amp; Dock related service requests.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currently have 6 answers to waterway related questions.  We rely on the responsible area to provide us with updates and then ITD updates the information in the system.  If we receive a call that we don’t have or can’t find the answer we create a general service request and a member of the 630-CITY team researches the answers and follows-up with the customer.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0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0DE3-7F0A-4E98-B5F5-794404B27C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2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7FE6-C42D-4CBE-8308-1F7DF7BBF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74F36-E623-46C4-AA1D-EF1C23D30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76324-4515-4E58-ACE5-90378065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6CA14-C774-4ECD-BB4E-E7A3D2E7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706DE-F42B-410F-9B82-CD869770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3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BFCF-1E56-47BB-9798-BA6626E1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C77EF-8784-4665-BD82-B262370C4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E1523-5448-49AD-9A9E-40251C4A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773B-76DE-4BE9-A4AC-17CB973C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A71D9-7F68-43DB-AC50-9879AB13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CAB2E-F9DF-46A5-A994-ED67FFEC6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DDA99-59F8-4B7A-95E0-F6000095F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5FF59-B7D8-4088-9D45-5925EC83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3008-4AE6-4C88-950A-E7C44FF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E0BA2-8FD9-4C48-BEEE-50E1F359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7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EE8F-6B16-43FF-B07E-C7D03827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F4C3-8A19-4252-974C-B2EDE3A6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FC8D6-C06E-4CE0-9C75-4ADC61CF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9A245-0157-4904-A97A-D889ECFB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CDEB9-0BE8-4683-BBAB-BA700E3F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1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8284-C78B-4FB8-9A83-7B9871DD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136B2-3340-4CE7-8AE4-28B1BCE11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DE6D5-7DB1-4E6B-B43A-5E8D26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F15A9-0AB3-42D3-B85F-744D235D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59B4A-CE50-4833-9278-B5D1B873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9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4719-91C5-43AF-AFB3-5610528B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2EA1-AF87-40DE-96FD-45A2341D9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BEF83-26D8-4169-A7D6-57941C68E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5AAF5-6961-4D2B-BCB0-DC933C9B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81985-3DDD-4F2A-8120-1B794D04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857A1-DB09-49B1-867A-5A936AAE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7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125C-2907-4D09-BBD6-07B9C3B1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1EE5-7E2B-4A7E-A15A-082641CB4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1443D-CC62-4192-BC11-965D8C98C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E7F5E-D4CA-4901-A747-8F2C85590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75BC4-A458-46E9-9727-00D25AB2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4A225-1448-48C6-A798-5FB74738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4FD67-FEB5-4871-B5EA-51EA7B39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A4E51-DD5D-4C56-A5C2-FEA2C0AF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7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86E1-FF5D-411F-8368-D7932AC0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5644-2330-43FB-A3B9-1293CB9D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F26C3-8A9A-48C2-A992-FD44C618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2D7CD-0E2E-4A83-AEB6-6F2C79D5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3C77A-43E6-4273-A076-0A0BFF3E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2398A-469E-403E-B12C-98EE4A18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DEE3F-5CDD-4539-A15B-9F4464B6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0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DC3C-976A-4D1C-AADA-06CC74C5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3175-7D7F-4636-A8E1-CE65C703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F4D41-1EF1-4667-8C6A-5033FD796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D06BB-6AF2-4F52-ACF6-19EA80BC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3202A-97C4-4CC9-8BB7-7D9D3435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3D9C1-5635-4315-A4BE-8BAE4417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4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501F-2DF7-4CCB-B5A9-7DBB7270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F5C1A-6142-48BD-B5CD-E8FBCB986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34491-EFA5-4C60-BDE7-C0C7901E8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CAC73-29B5-4405-AD2D-16CB5119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0AADD-A76D-4E37-93FC-EED76BC3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FADCE-2FCB-43E6-8CFA-9FE5C91B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9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09A61-E8C7-4FFC-BBC9-23F45AA8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29A16-D00D-4265-8730-EF79B702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BBC3-5C49-4ABC-84AD-92C017629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94DF-299E-4A8F-B516-99E8C758A8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5C3D0-2033-4CE8-BFB7-EEB54D50D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D154-25C3-4111-A235-666FCFE5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3416-7B87-4DB4-AE5F-52F1678E8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931BFE-64E2-49DD-A63B-FB44C3097A03}"/>
              </a:ext>
            </a:extLst>
          </p:cNvPr>
          <p:cNvSpPr/>
          <p:nvPr/>
        </p:nvSpPr>
        <p:spPr>
          <a:xfrm>
            <a:off x="0" y="4629151"/>
            <a:ext cx="12192000" cy="1568926"/>
          </a:xfrm>
          <a:prstGeom prst="rect">
            <a:avLst/>
          </a:prstGeom>
          <a:solidFill>
            <a:srgbClr val="57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72B07-23AA-463B-BA28-8CE8A702B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003" y="4940698"/>
            <a:ext cx="9789994" cy="672740"/>
          </a:xfrm>
        </p:spPr>
        <p:txBody>
          <a:bodyPr>
            <a:normAutofit fontScale="92500"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Jacksonville Waterways Commission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21A79E-9F11-4B8C-A081-8E7490F9D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r="8288"/>
          <a:stretch/>
        </p:blipFill>
        <p:spPr>
          <a:xfrm>
            <a:off x="2716901" y="0"/>
            <a:ext cx="6758198" cy="4629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A9DE43-2339-4A43-84F3-5D607A656DF8}"/>
              </a:ext>
            </a:extLst>
          </p:cNvPr>
          <p:cNvSpPr txBox="1"/>
          <p:nvPr/>
        </p:nvSpPr>
        <p:spPr>
          <a:xfrm>
            <a:off x="4091183" y="5470237"/>
            <a:ext cx="400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September 15, 2021</a:t>
            </a:r>
          </a:p>
        </p:txBody>
      </p:sp>
    </p:spTree>
    <p:extLst>
      <p:ext uri="{BB962C8B-B14F-4D97-AF65-F5344CB8AC3E}">
        <p14:creationId xmlns:p14="http://schemas.microsoft.com/office/powerpoint/2010/main" val="125625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F550BF-6605-4E8C-AA88-27F7E042C603}"/>
              </a:ext>
            </a:extLst>
          </p:cNvPr>
          <p:cNvSpPr/>
          <p:nvPr/>
        </p:nvSpPr>
        <p:spPr>
          <a:xfrm>
            <a:off x="0" y="682463"/>
            <a:ext cx="12192000" cy="4760633"/>
          </a:xfrm>
          <a:prstGeom prst="rect">
            <a:avLst/>
          </a:prstGeom>
          <a:solidFill>
            <a:srgbClr val="FC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8986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BC470-DFA7-493C-96B3-706679E9A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4" b="2334"/>
          <a:stretch/>
        </p:blipFill>
        <p:spPr>
          <a:xfrm>
            <a:off x="0" y="-1"/>
            <a:ext cx="5534526" cy="6858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E98971-5F31-4558-B91D-4D36F5926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9283" y="2138081"/>
            <a:ext cx="658425" cy="609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C4C2C8-F5E9-4821-99A8-6FD4B9028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170" y="2967315"/>
            <a:ext cx="468630" cy="786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E99068-3F65-4BFE-9E0D-1FF3815E7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330" y="1352464"/>
            <a:ext cx="652329" cy="565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A26A6C-5317-4A6A-B35B-54F39ADBF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330" y="3973846"/>
            <a:ext cx="724310" cy="6523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5AE283-318F-45A6-A60C-559F6EBE37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409" y="409707"/>
            <a:ext cx="652329" cy="7226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3FCF69-3C7D-4D8C-84BF-7AD61CED72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6305" y="5660005"/>
            <a:ext cx="570568" cy="6883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122E8D-6546-4F9E-96A2-A246F8A3F35F}"/>
              </a:ext>
            </a:extLst>
          </p:cNvPr>
          <p:cNvSpPr txBox="1"/>
          <p:nvPr/>
        </p:nvSpPr>
        <p:spPr>
          <a:xfrm>
            <a:off x="6770885" y="261840"/>
            <a:ext cx="479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rgbClr val="FCAE51"/>
              </a:buClr>
              <a:buFont typeface="Wingdings" panose="05000000000000000000" pitchFamily="2" charset="2"/>
              <a:buChar char=""/>
            </a:pPr>
            <a:r>
              <a:rPr lang="en-US" b="1" dirty="0">
                <a:solidFill>
                  <a:srgbClr val="1273B0"/>
                </a:solidFill>
              </a:rPr>
              <a:t>263,029</a:t>
            </a:r>
            <a:r>
              <a:rPr lang="en-US" dirty="0"/>
              <a:t> Agent Assisted English Phone Calls</a:t>
            </a:r>
          </a:p>
          <a:p>
            <a:pPr indent="-285750">
              <a:buClr>
                <a:srgbClr val="FCAE51"/>
              </a:buClr>
              <a:buFont typeface="Wingdings" panose="05000000000000000000" pitchFamily="2" charset="2"/>
              <a:buChar char=""/>
            </a:pPr>
            <a:r>
              <a:rPr lang="en-US" b="1" dirty="0">
                <a:solidFill>
                  <a:srgbClr val="1273B0"/>
                </a:solidFill>
              </a:rPr>
              <a:t>1,684</a:t>
            </a:r>
            <a:r>
              <a:rPr lang="en-US" dirty="0"/>
              <a:t> Agent Assisted Spanish Phone Calls</a:t>
            </a:r>
          </a:p>
          <a:p>
            <a:pPr indent="-285750">
              <a:buClr>
                <a:srgbClr val="FCAE51"/>
              </a:buClr>
              <a:buFont typeface="Wingdings" panose="05000000000000000000" pitchFamily="2" charset="2"/>
              <a:buChar char=""/>
            </a:pPr>
            <a:r>
              <a:rPr lang="en-US" b="1" dirty="0">
                <a:solidFill>
                  <a:srgbClr val="1273B0"/>
                </a:solidFill>
              </a:rPr>
              <a:t>246,652</a:t>
            </a:r>
            <a:r>
              <a:rPr lang="en-US" dirty="0"/>
              <a:t> System Assisted 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3C8D3-6B12-470E-A7C4-EEA5C5245BC1}"/>
              </a:ext>
            </a:extLst>
          </p:cNvPr>
          <p:cNvSpPr txBox="1"/>
          <p:nvPr/>
        </p:nvSpPr>
        <p:spPr>
          <a:xfrm>
            <a:off x="6770885" y="2338687"/>
            <a:ext cx="187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AE51"/>
              </a:buClr>
              <a:buFont typeface="Wingdings" panose="05000000000000000000" pitchFamily="2" charset="2"/>
              <a:buChar char="¥"/>
            </a:pPr>
            <a:r>
              <a:rPr lang="en-US" b="1" dirty="0">
                <a:solidFill>
                  <a:srgbClr val="1273B0"/>
                </a:solidFill>
              </a:rPr>
              <a:t>21,115</a:t>
            </a:r>
            <a:r>
              <a:rPr lang="en-US" dirty="0"/>
              <a:t> Emails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3BDF84-A646-4B4A-A7A1-B923D1EBB90B}"/>
              </a:ext>
            </a:extLst>
          </p:cNvPr>
          <p:cNvSpPr txBox="1"/>
          <p:nvPr/>
        </p:nvSpPr>
        <p:spPr>
          <a:xfrm>
            <a:off x="6770885" y="3084574"/>
            <a:ext cx="230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AE51"/>
              </a:buClr>
              <a:buFont typeface="Wingdings" panose="05000000000000000000" pitchFamily="2" charset="2"/>
              <a:buChar char="¥"/>
            </a:pPr>
            <a:r>
              <a:rPr lang="en-US" b="1" dirty="0">
                <a:solidFill>
                  <a:srgbClr val="1273B0"/>
                </a:solidFill>
              </a:rPr>
              <a:t>3,515</a:t>
            </a:r>
            <a:r>
              <a:rPr lang="en-US" dirty="0"/>
              <a:t> Walk-in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E73735-D3FF-4BF2-8524-459B052D7588}"/>
              </a:ext>
            </a:extLst>
          </p:cNvPr>
          <p:cNvSpPr txBox="1"/>
          <p:nvPr/>
        </p:nvSpPr>
        <p:spPr>
          <a:xfrm>
            <a:off x="6770885" y="5613077"/>
            <a:ext cx="509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AE51"/>
              </a:buClr>
              <a:buFont typeface="Wingdings" panose="05000000000000000000" pitchFamily="2" charset="2"/>
              <a:buChar char="¥"/>
            </a:pPr>
            <a:r>
              <a:rPr lang="en-US" b="1" dirty="0">
                <a:solidFill>
                  <a:srgbClr val="1273B0"/>
                </a:solidFill>
              </a:rPr>
              <a:t>3,550</a:t>
            </a:r>
            <a:r>
              <a:rPr lang="en-US" dirty="0">
                <a:solidFill>
                  <a:srgbClr val="1273B0"/>
                </a:solidFill>
              </a:rPr>
              <a:t> </a:t>
            </a:r>
            <a:r>
              <a:rPr lang="en-US" dirty="0"/>
              <a:t>Scheduled Appointments</a:t>
            </a:r>
          </a:p>
          <a:p>
            <a:pPr>
              <a:buClr>
                <a:srgbClr val="FCAE51"/>
              </a:buClr>
            </a:pPr>
            <a:r>
              <a:rPr lang="en-US" sz="1400" dirty="0"/>
              <a:t>       Emergency Financial Assistance Appointments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7A3F51-9114-4280-821E-A8773EB52978}"/>
              </a:ext>
            </a:extLst>
          </p:cNvPr>
          <p:cNvSpPr txBox="1"/>
          <p:nvPr/>
        </p:nvSpPr>
        <p:spPr>
          <a:xfrm>
            <a:off x="6770885" y="4977683"/>
            <a:ext cx="456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AE51"/>
              </a:buClr>
              <a:buFont typeface="Wingdings" panose="05000000000000000000" pitchFamily="2" charset="2"/>
              <a:buChar char="¥"/>
            </a:pPr>
            <a:r>
              <a:rPr lang="en-US" b="1" dirty="0">
                <a:solidFill>
                  <a:srgbClr val="1273B0"/>
                </a:solidFill>
              </a:rPr>
              <a:t>23,567</a:t>
            </a:r>
            <a:r>
              <a:rPr lang="en-US" dirty="0"/>
              <a:t> Public Records Requests Processed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39760B-B565-4A31-8DFC-AC7D27F11D6D}"/>
              </a:ext>
            </a:extLst>
          </p:cNvPr>
          <p:cNvSpPr txBox="1"/>
          <p:nvPr/>
        </p:nvSpPr>
        <p:spPr>
          <a:xfrm>
            <a:off x="6770885" y="3911404"/>
            <a:ext cx="51787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AE51"/>
              </a:buClr>
              <a:buFont typeface="Wingdings" panose="05000000000000000000" pitchFamily="2" charset="2"/>
              <a:buChar char="¥"/>
            </a:pPr>
            <a:r>
              <a:rPr lang="en-US" b="1" dirty="0">
                <a:solidFill>
                  <a:srgbClr val="1273B0"/>
                </a:solidFill>
              </a:rPr>
              <a:t>180</a:t>
            </a:r>
            <a:r>
              <a:rPr lang="en-US" dirty="0"/>
              <a:t> Chat Sessions </a:t>
            </a:r>
          </a:p>
          <a:p>
            <a:pPr>
              <a:buClr>
                <a:srgbClr val="FCAE51"/>
              </a:buClr>
            </a:pPr>
            <a:r>
              <a:rPr lang="en-US" sz="1400" dirty="0"/>
              <a:t>        Pilot program began May 2021 </a:t>
            </a:r>
          </a:p>
          <a:p>
            <a:pPr>
              <a:buClr>
                <a:srgbClr val="FCAE51"/>
              </a:buClr>
            </a:pPr>
            <a:r>
              <a:rPr lang="en-US" sz="1400" dirty="0"/>
              <a:t>        Wednesday &amp; Thursday 10 am – 3 pm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2D2ECF-5699-4A73-9B3C-6EB3C8D20106}"/>
              </a:ext>
            </a:extLst>
          </p:cNvPr>
          <p:cNvSpPr txBox="1"/>
          <p:nvPr/>
        </p:nvSpPr>
        <p:spPr>
          <a:xfrm>
            <a:off x="6770885" y="1257233"/>
            <a:ext cx="3188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CAE51"/>
              </a:buClr>
              <a:buFont typeface="Wingdings" panose="05000000000000000000" pitchFamily="2" charset="2"/>
              <a:buChar char="¥"/>
            </a:pPr>
            <a:r>
              <a:rPr lang="en-US" b="1" dirty="0">
                <a:solidFill>
                  <a:srgbClr val="1273B0"/>
                </a:solidFill>
              </a:rPr>
              <a:t>371,918</a:t>
            </a:r>
            <a:r>
              <a:rPr lang="en-US" dirty="0"/>
              <a:t> Service Requests</a:t>
            </a:r>
          </a:p>
          <a:p>
            <a:pPr marL="285750" indent="-285750">
              <a:buClr>
                <a:srgbClr val="FCAE51"/>
              </a:buClr>
              <a:buFont typeface="Wingdings" panose="05000000000000000000" pitchFamily="2" charset="2"/>
              <a:buChar char="¥"/>
            </a:pPr>
            <a:r>
              <a:rPr lang="en-US" b="1" dirty="0">
                <a:solidFill>
                  <a:srgbClr val="1273B0"/>
                </a:solidFill>
              </a:rPr>
              <a:t>858,013</a:t>
            </a:r>
            <a:r>
              <a:rPr lang="en-US" dirty="0">
                <a:solidFill>
                  <a:srgbClr val="1273B0"/>
                </a:solidFill>
              </a:rPr>
              <a:t> </a:t>
            </a:r>
            <a:r>
              <a:rPr lang="en-US" dirty="0"/>
              <a:t>Online Visits</a:t>
            </a:r>
          </a:p>
          <a:p>
            <a:pPr marL="285750" indent="-285750">
              <a:buClr>
                <a:srgbClr val="FCAE51"/>
              </a:buClr>
              <a:buFont typeface="Wingdings" panose="05000000000000000000" pitchFamily="2" charset="2"/>
              <a:buChar char="¥"/>
            </a:pPr>
            <a:r>
              <a:rPr lang="en-US" b="1" dirty="0">
                <a:solidFill>
                  <a:srgbClr val="1273B0"/>
                </a:solidFill>
              </a:rPr>
              <a:t>648,070</a:t>
            </a:r>
            <a:r>
              <a:rPr lang="en-US" dirty="0"/>
              <a:t> Mobile App Visits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33551FD-C170-47C5-BE36-3066C9CC6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6226" y="4846254"/>
            <a:ext cx="650727" cy="5936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15D00B-0707-44C1-B0C8-7BC90F917E3F}"/>
              </a:ext>
            </a:extLst>
          </p:cNvPr>
          <p:cNvSpPr txBox="1"/>
          <p:nvPr/>
        </p:nvSpPr>
        <p:spPr>
          <a:xfrm>
            <a:off x="5936226" y="6498905"/>
            <a:ext cx="5579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Data Time Period: October 1, 2020 – August 31, 2021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DF3199B-FAA5-49A3-B953-9910392AE209}"/>
              </a:ext>
            </a:extLst>
          </p:cNvPr>
          <p:cNvSpPr/>
          <p:nvPr/>
        </p:nvSpPr>
        <p:spPr>
          <a:xfrm>
            <a:off x="11633947" y="6269290"/>
            <a:ext cx="380844" cy="391060"/>
          </a:xfrm>
          <a:prstGeom prst="flowChartConnector">
            <a:avLst/>
          </a:prstGeom>
          <a:solidFill>
            <a:srgbClr val="57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70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8619C765-12DC-426E-9DBC-888191DC35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6" t="-2110" r="3045" b="15635"/>
          <a:stretch/>
        </p:blipFill>
        <p:spPr>
          <a:xfrm>
            <a:off x="10633021" y="6098641"/>
            <a:ext cx="908158" cy="584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550BF-6605-4E8C-AA88-27F7E042C603}"/>
              </a:ext>
            </a:extLst>
          </p:cNvPr>
          <p:cNvSpPr/>
          <p:nvPr/>
        </p:nvSpPr>
        <p:spPr>
          <a:xfrm>
            <a:off x="0" y="220800"/>
            <a:ext cx="12192000" cy="1568926"/>
          </a:xfrm>
          <a:prstGeom prst="rect">
            <a:avLst/>
          </a:prstGeom>
          <a:solidFill>
            <a:srgbClr val="FC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ACCC1-1D48-49FB-969D-C8915DDD0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850" y="484642"/>
            <a:ext cx="2803357" cy="58848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5A65237-83E2-475C-BB3A-9565AF1EAA88}"/>
              </a:ext>
            </a:extLst>
          </p:cNvPr>
          <p:cNvSpPr txBox="1"/>
          <p:nvPr/>
        </p:nvSpPr>
        <p:spPr>
          <a:xfrm>
            <a:off x="162838" y="486556"/>
            <a:ext cx="11471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CUSTOMER PORTAL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A6223-25EB-4A60-B425-DD93A6247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4" y="1667342"/>
            <a:ext cx="7918129" cy="4791784"/>
          </a:xfrm>
          <a:prstGeom prst="rect">
            <a:avLst/>
          </a:prstGeom>
        </p:spPr>
      </p:pic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2A50EEEB-7E29-4DD8-80E5-85D194C32F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" b="33941"/>
          <a:stretch/>
        </p:blipFill>
        <p:spPr>
          <a:xfrm>
            <a:off x="1538539" y="1940019"/>
            <a:ext cx="6011196" cy="37571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233728-716D-4A35-9310-AA2A29B3E8C3}"/>
              </a:ext>
            </a:extLst>
          </p:cNvPr>
          <p:cNvSpPr txBox="1"/>
          <p:nvPr/>
        </p:nvSpPr>
        <p:spPr>
          <a:xfrm>
            <a:off x="236131" y="1069308"/>
            <a:ext cx="1147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myjax.custhelp.com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46AF3BA-4B1E-4145-9640-A7281CFCCFDE}"/>
              </a:ext>
            </a:extLst>
          </p:cNvPr>
          <p:cNvSpPr/>
          <p:nvPr/>
        </p:nvSpPr>
        <p:spPr>
          <a:xfrm>
            <a:off x="11633947" y="6269290"/>
            <a:ext cx="380844" cy="391060"/>
          </a:xfrm>
          <a:prstGeom prst="flowChartConnector">
            <a:avLst/>
          </a:prstGeom>
          <a:solidFill>
            <a:srgbClr val="57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81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91E938-C24B-4FF2-8FBB-B8EBB0A81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16" y="1893321"/>
            <a:ext cx="4037043" cy="27468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550BF-6605-4E8C-AA88-27F7E042C603}"/>
              </a:ext>
            </a:extLst>
          </p:cNvPr>
          <p:cNvSpPr/>
          <p:nvPr/>
        </p:nvSpPr>
        <p:spPr>
          <a:xfrm>
            <a:off x="0" y="207319"/>
            <a:ext cx="12192000" cy="1572768"/>
          </a:xfrm>
          <a:prstGeom prst="rect">
            <a:avLst/>
          </a:prstGeom>
          <a:solidFill>
            <a:srgbClr val="FC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32759E-6FF6-4A3D-B067-ACC7CF56F0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7" t="2751" r="5093"/>
          <a:stretch/>
        </p:blipFill>
        <p:spPr>
          <a:xfrm>
            <a:off x="264695" y="1886489"/>
            <a:ext cx="3633538" cy="26765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0CE3D2-2C91-4FC7-9C35-EBEF8E85FF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70" t="4759" r="11307" b="32311"/>
          <a:stretch/>
        </p:blipFill>
        <p:spPr>
          <a:xfrm>
            <a:off x="4597051" y="2031943"/>
            <a:ext cx="3076787" cy="21266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37909A-99FE-4E28-B9D0-D72C425E38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841" r="6831"/>
          <a:stretch/>
        </p:blipFill>
        <p:spPr>
          <a:xfrm>
            <a:off x="8317077" y="1893321"/>
            <a:ext cx="3610229" cy="26643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0B6929-B8C2-41FE-840A-1E21FFA7C01E}"/>
              </a:ext>
            </a:extLst>
          </p:cNvPr>
          <p:cNvSpPr txBox="1"/>
          <p:nvPr/>
        </p:nvSpPr>
        <p:spPr>
          <a:xfrm>
            <a:off x="264694" y="4746042"/>
            <a:ext cx="3633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Customer Service Representative answers the phone and provides a one-on-one personal service.</a:t>
            </a:r>
          </a:p>
          <a:p>
            <a:r>
              <a:rPr lang="en-US" dirty="0"/>
              <a:t>They acknowledge the customer’s concerns and answer questions.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4177D-E47E-4603-9992-E6461941B6F8}"/>
              </a:ext>
            </a:extLst>
          </p:cNvPr>
          <p:cNvSpPr txBox="1"/>
          <p:nvPr/>
        </p:nvSpPr>
        <p:spPr>
          <a:xfrm>
            <a:off x="4572000" y="5077326"/>
            <a:ext cx="327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934546-29E0-4CAF-9924-1DF8A9301591}"/>
              </a:ext>
            </a:extLst>
          </p:cNvPr>
          <p:cNvSpPr txBox="1"/>
          <p:nvPr/>
        </p:nvSpPr>
        <p:spPr>
          <a:xfrm>
            <a:off x="4189773" y="4746042"/>
            <a:ext cx="4037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over 2,000 Guides/Knowledge Base articles an interview is conducted.   The customer’s responses to the interview determines how the service request is routed and the information given to the customer. 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70B740-63FD-417A-B4F7-41475CA446D1}"/>
              </a:ext>
            </a:extLst>
          </p:cNvPr>
          <p:cNvSpPr txBox="1"/>
          <p:nvPr/>
        </p:nvSpPr>
        <p:spPr>
          <a:xfrm>
            <a:off x="8345717" y="4746042"/>
            <a:ext cx="3846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service request is created in the system it is routed to the responsible division to act and follow-up.   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779942F-058F-4282-BBDA-8E51A1BDE372}"/>
              </a:ext>
            </a:extLst>
          </p:cNvPr>
          <p:cNvSpPr/>
          <p:nvPr/>
        </p:nvSpPr>
        <p:spPr>
          <a:xfrm>
            <a:off x="11633947" y="6269290"/>
            <a:ext cx="380844" cy="391060"/>
          </a:xfrm>
          <a:prstGeom prst="flowChartConnector">
            <a:avLst/>
          </a:prstGeom>
          <a:solidFill>
            <a:srgbClr val="57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965B279-717E-4324-9149-6043CF3127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56" t="-2110" r="3045" b="15635"/>
          <a:stretch/>
        </p:blipFill>
        <p:spPr>
          <a:xfrm>
            <a:off x="10633021" y="6098641"/>
            <a:ext cx="908158" cy="5847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DF0FA6-7E2B-4E20-8B2D-EA7B4DC181E4}"/>
              </a:ext>
            </a:extLst>
          </p:cNvPr>
          <p:cNvSpPr txBox="1"/>
          <p:nvPr/>
        </p:nvSpPr>
        <p:spPr>
          <a:xfrm>
            <a:off x="162838" y="486556"/>
            <a:ext cx="11471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HOW IT WORKS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303FD-93EE-43CE-93EF-93C026E8741B}"/>
              </a:ext>
            </a:extLst>
          </p:cNvPr>
          <p:cNvSpPr txBox="1"/>
          <p:nvPr/>
        </p:nvSpPr>
        <p:spPr>
          <a:xfrm>
            <a:off x="236131" y="1069308"/>
            <a:ext cx="1147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630-CITY(2489)</a:t>
            </a:r>
          </a:p>
        </p:txBody>
      </p:sp>
    </p:spTree>
    <p:extLst>
      <p:ext uri="{BB962C8B-B14F-4D97-AF65-F5344CB8AC3E}">
        <p14:creationId xmlns:p14="http://schemas.microsoft.com/office/powerpoint/2010/main" val="2555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E584382-4A39-47C6-871F-975684548AC8}"/>
              </a:ext>
            </a:extLst>
          </p:cNvPr>
          <p:cNvSpPr txBox="1"/>
          <p:nvPr/>
        </p:nvSpPr>
        <p:spPr>
          <a:xfrm>
            <a:off x="8072405" y="2225908"/>
            <a:ext cx="3272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Environmental Quality Division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Unusual Dead Fish</a:t>
            </a:r>
          </a:p>
          <a:p>
            <a:pPr algn="ctr"/>
            <a:r>
              <a:rPr lang="en-US" dirty="0"/>
              <a:t>Dead, sick or abnormal fish in river, stream or other waterway.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45FEA-7E04-450D-8BAF-E7DD8E56C9F9}"/>
              </a:ext>
            </a:extLst>
          </p:cNvPr>
          <p:cNvSpPr txBox="1"/>
          <p:nvPr/>
        </p:nvSpPr>
        <p:spPr>
          <a:xfrm>
            <a:off x="4363469" y="2207663"/>
            <a:ext cx="32725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Environmental Quality Division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Water Requests</a:t>
            </a:r>
          </a:p>
          <a:p>
            <a:pPr algn="ctr"/>
            <a:r>
              <a:rPr lang="en-US" dirty="0"/>
              <a:t>Unusual water appearance or smell, algae bloom or other water abnormalities.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F4D96D-957D-4C74-84AF-97A1435E1119}"/>
              </a:ext>
            </a:extLst>
          </p:cNvPr>
          <p:cNvSpPr txBox="1"/>
          <p:nvPr/>
        </p:nvSpPr>
        <p:spPr>
          <a:xfrm>
            <a:off x="807786" y="2207663"/>
            <a:ext cx="30686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Natural &amp; Marine Resources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Ramps &amp; Docks</a:t>
            </a:r>
          </a:p>
          <a:p>
            <a:pPr algn="ctr"/>
            <a:r>
              <a:rPr lang="en-US" dirty="0"/>
              <a:t>Repair damaged wooden docks, boats signs, derelict vessels or water access issues.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550BF-6605-4E8C-AA88-27F7E042C603}"/>
              </a:ext>
            </a:extLst>
          </p:cNvPr>
          <p:cNvSpPr/>
          <p:nvPr/>
        </p:nvSpPr>
        <p:spPr>
          <a:xfrm>
            <a:off x="0" y="207319"/>
            <a:ext cx="12192000" cy="1572768"/>
          </a:xfrm>
          <a:prstGeom prst="rect">
            <a:avLst/>
          </a:prstGeom>
          <a:solidFill>
            <a:srgbClr val="FC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65237-83E2-475C-BB3A-9565AF1EAA88}"/>
              </a:ext>
            </a:extLst>
          </p:cNvPr>
          <p:cNvSpPr txBox="1"/>
          <p:nvPr/>
        </p:nvSpPr>
        <p:spPr>
          <a:xfrm>
            <a:off x="104718" y="613568"/>
            <a:ext cx="1098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SERVICE REQUESTS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4177D-E47E-4603-9992-E6461941B6F8}"/>
              </a:ext>
            </a:extLst>
          </p:cNvPr>
          <p:cNvSpPr txBox="1"/>
          <p:nvPr/>
        </p:nvSpPr>
        <p:spPr>
          <a:xfrm>
            <a:off x="4572000" y="5077326"/>
            <a:ext cx="327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4F4C4-CFD9-41EE-8A06-BF3FBB74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r="212"/>
          <a:stretch/>
        </p:blipFill>
        <p:spPr>
          <a:xfrm>
            <a:off x="5210419" y="2783307"/>
            <a:ext cx="1578687" cy="1607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7F6A63-F189-4304-B7A5-C298398BE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2" t="1" r="-6492" b="-25760"/>
          <a:stretch/>
        </p:blipFill>
        <p:spPr>
          <a:xfrm>
            <a:off x="8292230" y="2984461"/>
            <a:ext cx="3052763" cy="16626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BC936-DE09-4BEB-97C9-76987F495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/>
        </p:blipFill>
        <p:spPr>
          <a:xfrm>
            <a:off x="1323164" y="2877261"/>
            <a:ext cx="2037932" cy="1419225"/>
          </a:xfrm>
          <a:prstGeom prst="rect">
            <a:avLst/>
          </a:prstGeom>
          <a:solidFill>
            <a:srgbClr val="1273B0"/>
          </a:solidFill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B1F437-F395-4DE8-9377-CCB144A71093}"/>
              </a:ext>
            </a:extLst>
          </p:cNvPr>
          <p:cNvSpPr/>
          <p:nvPr/>
        </p:nvSpPr>
        <p:spPr>
          <a:xfrm>
            <a:off x="11633947" y="6269290"/>
            <a:ext cx="380844" cy="391060"/>
          </a:xfrm>
          <a:prstGeom prst="flowChartConnector">
            <a:avLst/>
          </a:prstGeom>
          <a:solidFill>
            <a:srgbClr val="57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3E4FC91-11C5-429C-9F9F-76B298BDCC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6" t="-2110" r="3045" b="15635"/>
          <a:stretch/>
        </p:blipFill>
        <p:spPr>
          <a:xfrm>
            <a:off x="10633021" y="6098641"/>
            <a:ext cx="90815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2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F550BF-6605-4E8C-AA88-27F7E042C603}"/>
              </a:ext>
            </a:extLst>
          </p:cNvPr>
          <p:cNvSpPr/>
          <p:nvPr/>
        </p:nvSpPr>
        <p:spPr>
          <a:xfrm>
            <a:off x="0" y="207319"/>
            <a:ext cx="12192000" cy="1572768"/>
          </a:xfrm>
          <a:prstGeom prst="rect">
            <a:avLst/>
          </a:prstGeom>
          <a:solidFill>
            <a:srgbClr val="FC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65237-83E2-475C-BB3A-9565AF1EAA88}"/>
              </a:ext>
            </a:extLst>
          </p:cNvPr>
          <p:cNvSpPr txBox="1"/>
          <p:nvPr/>
        </p:nvSpPr>
        <p:spPr>
          <a:xfrm>
            <a:off x="104718" y="613568"/>
            <a:ext cx="11249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WATERWAY SERVICE REQUESTS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4177D-E47E-4603-9992-E6461941B6F8}"/>
              </a:ext>
            </a:extLst>
          </p:cNvPr>
          <p:cNvSpPr txBox="1"/>
          <p:nvPr/>
        </p:nvSpPr>
        <p:spPr>
          <a:xfrm>
            <a:off x="4572000" y="5077326"/>
            <a:ext cx="327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F24CC8D8-94B9-45BB-B979-D104B4252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48126"/>
              </p:ext>
            </p:extLst>
          </p:nvPr>
        </p:nvGraphicFramePr>
        <p:xfrm>
          <a:off x="262268" y="1825625"/>
          <a:ext cx="11249152" cy="46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C1C6B45-FF1A-4C00-BE29-BA4E5A664767}"/>
              </a:ext>
            </a:extLst>
          </p:cNvPr>
          <p:cNvSpPr/>
          <p:nvPr/>
        </p:nvSpPr>
        <p:spPr>
          <a:xfrm>
            <a:off x="11633947" y="6269290"/>
            <a:ext cx="380844" cy="391060"/>
          </a:xfrm>
          <a:prstGeom prst="flowChartConnector">
            <a:avLst/>
          </a:prstGeom>
          <a:solidFill>
            <a:srgbClr val="57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F31657-52C9-4349-BF4F-FECDC482B5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6" t="-2110" r="3045" b="15635"/>
          <a:stretch/>
        </p:blipFill>
        <p:spPr>
          <a:xfrm>
            <a:off x="10633021" y="6098641"/>
            <a:ext cx="90815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7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F550BF-6605-4E8C-AA88-27F7E042C603}"/>
              </a:ext>
            </a:extLst>
          </p:cNvPr>
          <p:cNvSpPr/>
          <p:nvPr/>
        </p:nvSpPr>
        <p:spPr>
          <a:xfrm>
            <a:off x="0" y="207319"/>
            <a:ext cx="12192000" cy="1204023"/>
          </a:xfrm>
          <a:prstGeom prst="rect">
            <a:avLst/>
          </a:prstGeom>
          <a:solidFill>
            <a:srgbClr val="FC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65237-83E2-475C-BB3A-9565AF1EAA88}"/>
              </a:ext>
            </a:extLst>
          </p:cNvPr>
          <p:cNvSpPr txBox="1"/>
          <p:nvPr/>
        </p:nvSpPr>
        <p:spPr>
          <a:xfrm>
            <a:off x="104718" y="404167"/>
            <a:ext cx="1098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ANSWERS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4177D-E47E-4603-9992-E6461941B6F8}"/>
              </a:ext>
            </a:extLst>
          </p:cNvPr>
          <p:cNvSpPr txBox="1"/>
          <p:nvPr/>
        </p:nvSpPr>
        <p:spPr>
          <a:xfrm>
            <a:off x="4572000" y="5077326"/>
            <a:ext cx="327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A7635-9133-42AC-B6BE-40DE31313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0" y="1617585"/>
            <a:ext cx="5572085" cy="2180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6BF4D-9D71-4EF6-A296-7FBD69C8A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41" y="3955661"/>
            <a:ext cx="5214455" cy="2307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3FED6B-36BA-41CD-93D5-407A2F91DB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53"/>
          <a:stretch/>
        </p:blipFill>
        <p:spPr>
          <a:xfrm>
            <a:off x="5901942" y="1668631"/>
            <a:ext cx="5583620" cy="2740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301957-F07E-444C-9088-6B1195F440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24"/>
          <a:stretch/>
        </p:blipFill>
        <p:spPr>
          <a:xfrm>
            <a:off x="5997865" y="4457448"/>
            <a:ext cx="4672244" cy="1810524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A485B43-1592-4530-9ADE-20CBC30C4DF8}"/>
              </a:ext>
            </a:extLst>
          </p:cNvPr>
          <p:cNvSpPr/>
          <p:nvPr/>
        </p:nvSpPr>
        <p:spPr>
          <a:xfrm>
            <a:off x="11633947" y="6269290"/>
            <a:ext cx="380844" cy="391060"/>
          </a:xfrm>
          <a:prstGeom prst="flowChartConnector">
            <a:avLst/>
          </a:prstGeom>
          <a:solidFill>
            <a:srgbClr val="57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7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959B5CE-E9E5-4D13-BC86-369DA83CF6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56" t="-2110" r="3045" b="15635"/>
          <a:stretch/>
        </p:blipFill>
        <p:spPr>
          <a:xfrm>
            <a:off x="10633021" y="6098641"/>
            <a:ext cx="90815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5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F550BF-6605-4E8C-AA88-27F7E042C603}"/>
              </a:ext>
            </a:extLst>
          </p:cNvPr>
          <p:cNvSpPr/>
          <p:nvPr/>
        </p:nvSpPr>
        <p:spPr>
          <a:xfrm>
            <a:off x="0" y="207319"/>
            <a:ext cx="12192000" cy="1204023"/>
          </a:xfrm>
          <a:prstGeom prst="rect">
            <a:avLst/>
          </a:prstGeom>
          <a:solidFill>
            <a:srgbClr val="FC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A65237-83E2-475C-BB3A-9565AF1EAA88}"/>
              </a:ext>
            </a:extLst>
          </p:cNvPr>
          <p:cNvSpPr txBox="1"/>
          <p:nvPr/>
        </p:nvSpPr>
        <p:spPr>
          <a:xfrm>
            <a:off x="104718" y="404167"/>
            <a:ext cx="1098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ANSWERS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4177D-E47E-4603-9992-E6461941B6F8}"/>
              </a:ext>
            </a:extLst>
          </p:cNvPr>
          <p:cNvSpPr txBox="1"/>
          <p:nvPr/>
        </p:nvSpPr>
        <p:spPr>
          <a:xfrm>
            <a:off x="4572000" y="5077326"/>
            <a:ext cx="327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546B228-B65E-4F7E-9E50-479BC5831C03}"/>
              </a:ext>
            </a:extLst>
          </p:cNvPr>
          <p:cNvSpPr/>
          <p:nvPr/>
        </p:nvSpPr>
        <p:spPr>
          <a:xfrm>
            <a:off x="11633947" y="6269290"/>
            <a:ext cx="380844" cy="391060"/>
          </a:xfrm>
          <a:prstGeom prst="flowChartConnector">
            <a:avLst/>
          </a:prstGeom>
          <a:solidFill>
            <a:srgbClr val="579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A5B54-CAF2-4BEB-9A1C-A51158064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76" y="1448920"/>
            <a:ext cx="6130453" cy="50673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7FA199-20C4-4BFD-A68F-CA5271EF4E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59" b="10806"/>
          <a:stretch/>
        </p:blipFill>
        <p:spPr>
          <a:xfrm>
            <a:off x="5940540" y="1628535"/>
            <a:ext cx="5693407" cy="191437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E428520-C0E9-4AD8-80C1-3CD14C7110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6" t="-2110" r="3045" b="15635"/>
          <a:stretch/>
        </p:blipFill>
        <p:spPr>
          <a:xfrm>
            <a:off x="10633021" y="6098641"/>
            <a:ext cx="908158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and person&#10;&#10;Description automatically generated with low confidence">
            <a:extLst>
              <a:ext uri="{FF2B5EF4-FFF2-40B4-BE49-F238E27FC236}">
                <a16:creationId xmlns:a16="http://schemas.microsoft.com/office/drawing/2014/main" id="{01000FD1-DC6E-4532-A4B0-86B5E6D98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19"/>
          <a:stretch/>
        </p:blipFill>
        <p:spPr>
          <a:xfrm>
            <a:off x="359816" y="207168"/>
            <a:ext cx="11366963" cy="6443663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3E380D-843D-4BF1-85E3-E864BA409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884" y="3442647"/>
            <a:ext cx="2288133" cy="1601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5A4D78-6C2A-4654-8E60-1A5F0C436059}"/>
              </a:ext>
            </a:extLst>
          </p:cNvPr>
          <p:cNvSpPr/>
          <p:nvPr/>
        </p:nvSpPr>
        <p:spPr>
          <a:xfrm>
            <a:off x="2606722" y="207169"/>
            <a:ext cx="9120056" cy="1628988"/>
          </a:xfrm>
          <a:prstGeom prst="rect">
            <a:avLst/>
          </a:prstGeom>
          <a:solidFill>
            <a:srgbClr val="30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3D39A6-BE8C-4AFB-85D6-F0C8F0366D27}"/>
              </a:ext>
            </a:extLst>
          </p:cNvPr>
          <p:cNvSpPr/>
          <p:nvPr/>
        </p:nvSpPr>
        <p:spPr>
          <a:xfrm>
            <a:off x="2606722" y="207319"/>
            <a:ext cx="9120056" cy="1628837"/>
          </a:xfrm>
          <a:prstGeom prst="rect">
            <a:avLst/>
          </a:prstGeom>
          <a:solidFill>
            <a:srgbClr val="FC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24B45-5274-4FEC-889C-1E72B4DBF118}"/>
              </a:ext>
            </a:extLst>
          </p:cNvPr>
          <p:cNvSpPr txBox="1"/>
          <p:nvPr/>
        </p:nvSpPr>
        <p:spPr>
          <a:xfrm>
            <a:off x="2867705" y="634835"/>
            <a:ext cx="859809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OUR MYJAX TEAM THANKS YOU!</a:t>
            </a:r>
          </a:p>
        </p:txBody>
      </p:sp>
    </p:spTree>
    <p:extLst>
      <p:ext uri="{BB962C8B-B14F-4D97-AF65-F5344CB8AC3E}">
        <p14:creationId xmlns:p14="http://schemas.microsoft.com/office/powerpoint/2010/main" val="394917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604</Words>
  <Application>Microsoft Office PowerPoint</Application>
  <PresentationFormat>Widescreen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Cichowlas, Monica</dc:creator>
  <cp:lastModifiedBy>Cichowlas, Monica</cp:lastModifiedBy>
  <cp:revision>12</cp:revision>
  <dcterms:created xsi:type="dcterms:W3CDTF">2021-08-24T14:01:25Z</dcterms:created>
  <dcterms:modified xsi:type="dcterms:W3CDTF">2021-09-08T19:32:36Z</dcterms:modified>
</cp:coreProperties>
</file>